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57" r:id="rId5"/>
    <p:sldId id="306" r:id="rId6"/>
    <p:sldId id="305" r:id="rId7"/>
    <p:sldId id="307" r:id="rId8"/>
    <p:sldId id="308" r:id="rId9"/>
    <p:sldId id="309" r:id="rId10"/>
    <p:sldId id="317" r:id="rId11"/>
    <p:sldId id="310" r:id="rId12"/>
    <p:sldId id="312" r:id="rId13"/>
    <p:sldId id="313" r:id="rId14"/>
    <p:sldId id="269" r:id="rId15"/>
  </p:sldIdLst>
  <p:sldSz cx="12198350" cy="6858000"/>
  <p:notesSz cx="9872345" cy="674179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60"/>
  </p:normalViewPr>
  <p:slideViewPr>
    <p:cSldViewPr>
      <p:cViewPr varScale="1">
        <p:scale>
          <a:sx n="122" d="100"/>
          <a:sy n="122" d="100"/>
        </p:scale>
        <p:origin x="440" y="192"/>
      </p:cViewPr>
      <p:guideLst>
        <p:guide orient="horz" pos="2137"/>
        <p:guide pos="389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28" y="-90"/>
      </p:cViewPr>
      <p:guideLst>
        <p:guide orient="horz" pos="2100"/>
        <p:guide pos="3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4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5F5-224F-42F7-8104-3FF77BEE4CD0}" type="slidenum">
              <a:rPr lang="nl-NL" smtClean="0"/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689225" y="506413"/>
            <a:ext cx="449421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87267" y="3202504"/>
            <a:ext cx="7898130" cy="30339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  <a:endParaRPr lang="nl-NL"/>
          </a:p>
          <a:p>
            <a:pPr lvl="1"/>
            <a:r>
              <a:rPr lang="nl-NL"/>
              <a:t>Tweede niveau</a:t>
            </a:r>
            <a:endParaRPr lang="nl-NL"/>
          </a:p>
          <a:p>
            <a:pPr lvl="2"/>
            <a:r>
              <a:rPr lang="nl-NL"/>
              <a:t>Derde niveau</a:t>
            </a:r>
            <a:endParaRPr lang="nl-NL"/>
          </a:p>
          <a:p>
            <a:pPr lvl="3"/>
            <a:r>
              <a:rPr lang="nl-NL"/>
              <a:t>Vierde niveau</a:t>
            </a:r>
            <a:endParaRPr lang="nl-NL"/>
          </a:p>
          <a:p>
            <a:pPr lvl="4"/>
            <a:r>
              <a:rPr lang="nl-NL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592224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  <a:endParaRPr lang="en-GB" noProof="0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  <a:endParaRPr lang="en-GB" noProof="0" dirty="0"/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  <a:endParaRPr lang="en-GB" noProof="0" dirty="0"/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build="p">
        <p:tmplLst>
          <p:tmpl lvl="0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 build="p">
        <p:tmplLst>
          <p:tmpl lvl="0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  <a:endParaRPr lang="en-GB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  <a:endParaRPr lang="en-GB" noProof="0" dirty="0"/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  <a:endParaRPr lang="en-GB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  <a:endParaRPr lang="en-GB" noProof="0" dirty="0"/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  <a:endParaRPr lang="en-GB" noProof="0" dirty="0"/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>
        <p:tmplLst>
          <p:tmpl lvl="0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9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9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  <a:endParaRPr lang="en-GB" noProof="0" dirty="0"/>
          </a:p>
          <a:p>
            <a:pPr lvl="1"/>
            <a:r>
              <a:rPr lang="en-GB" noProof="0" dirty="0"/>
              <a:t>Bullet</a:t>
            </a:r>
            <a:endParaRPr lang="en-GB" noProof="0" dirty="0"/>
          </a:p>
          <a:p>
            <a:pPr lvl="2"/>
            <a:r>
              <a:rPr lang="en-GB" noProof="0" dirty="0"/>
              <a:t>Plain text</a:t>
            </a:r>
            <a:endParaRPr lang="en-GB" noProof="0" dirty="0"/>
          </a:p>
          <a:p>
            <a:pPr lvl="3"/>
            <a:r>
              <a:rPr lang="en-GB" noProof="0" dirty="0"/>
              <a:t>Header dark blue</a:t>
            </a:r>
            <a:endParaRPr lang="en-GB" noProof="0" dirty="0"/>
          </a:p>
          <a:p>
            <a:pPr lvl="4"/>
            <a:r>
              <a:rPr lang="en-GB" noProof="0" dirty="0"/>
              <a:t>Header yellow</a:t>
            </a:r>
            <a:endParaRPr lang="en-GB" noProof="0" dirty="0"/>
          </a:p>
          <a:p>
            <a:pPr lvl="5"/>
            <a:r>
              <a:rPr lang="en-GB" noProof="0" dirty="0"/>
              <a:t>Numbering</a:t>
            </a:r>
            <a:endParaRPr lang="en-GB" noProof="0" dirty="0"/>
          </a:p>
          <a:p>
            <a:pPr lvl="6"/>
            <a:r>
              <a:rPr lang="en-GB" noProof="0" dirty="0"/>
              <a:t>Bullet</a:t>
            </a:r>
            <a:endParaRPr lang="en-GB" noProof="0" dirty="0"/>
          </a:p>
          <a:p>
            <a:pPr lvl="7"/>
            <a:r>
              <a:rPr lang="en-GB" sz="1800" noProof="0" dirty="0"/>
              <a:t>Plain text</a:t>
            </a:r>
            <a:endParaRPr lang="en-GB" sz="1800" noProof="0" dirty="0"/>
          </a:p>
          <a:p>
            <a:pPr lvl="8"/>
            <a:r>
              <a:rPr lang="en-GB" noProof="0" dirty="0"/>
              <a:t>Header dark blue</a:t>
            </a:r>
            <a:endParaRPr lang="en-GB" noProof="0" dirty="0"/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  <a:endParaRPr lang="en-GB" noProof="0" dirty="0"/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  <a:endParaRPr lang="en-GB" noProof="0" dirty="0"/>
          </a:p>
          <a:p>
            <a:pPr lvl="1"/>
            <a:r>
              <a:rPr lang="en-GB" noProof="0" dirty="0"/>
              <a:t>Sub-bullet</a:t>
            </a:r>
            <a:endParaRPr lang="en-GB" noProof="0" dirty="0"/>
          </a:p>
          <a:p>
            <a:pPr lvl="2"/>
            <a:r>
              <a:rPr lang="en-GB" noProof="0" dirty="0"/>
              <a:t>Plain text</a:t>
            </a:r>
            <a:endParaRPr lang="en-GB" noProof="0" dirty="0"/>
          </a:p>
          <a:p>
            <a:pPr lvl="3"/>
            <a:r>
              <a:rPr lang="en-GB" noProof="0" dirty="0"/>
              <a:t>Header dark blue</a:t>
            </a:r>
            <a:endParaRPr lang="en-GB" noProof="0" dirty="0"/>
          </a:p>
          <a:p>
            <a:pPr lvl="4"/>
            <a:r>
              <a:rPr lang="en-GB" noProof="0" dirty="0"/>
              <a:t>Header light blue</a:t>
            </a:r>
            <a:endParaRPr lang="en-GB" noProof="0" dirty="0"/>
          </a:p>
          <a:p>
            <a:pPr lvl="5"/>
            <a:r>
              <a:rPr lang="en-GB" noProof="0" dirty="0"/>
              <a:t>Bullet</a:t>
            </a:r>
            <a:endParaRPr lang="en-GB" noProof="0" dirty="0"/>
          </a:p>
          <a:p>
            <a:pPr lvl="6"/>
            <a:r>
              <a:rPr lang="en-GB" noProof="0" dirty="0"/>
              <a:t>Sub-bullet</a:t>
            </a:r>
            <a:endParaRPr lang="en-GB" noProof="0" dirty="0"/>
          </a:p>
          <a:p>
            <a:pPr lvl="7"/>
            <a:r>
              <a:rPr lang="en-GB" sz="1800" noProof="0" dirty="0"/>
              <a:t>Plain text</a:t>
            </a:r>
            <a:endParaRPr lang="en-GB" sz="1800" noProof="0" dirty="0"/>
          </a:p>
          <a:p>
            <a:pPr lvl="8"/>
            <a:r>
              <a:rPr lang="en-GB" noProof="0" dirty="0"/>
              <a:t>Header dark blue</a:t>
            </a:r>
            <a:endParaRPr lang="en-GB" noProof="0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  <a:endParaRPr lang="en-GB" noProof="0" dirty="0"/>
          </a:p>
          <a:p>
            <a:pPr lvl="1"/>
            <a:r>
              <a:rPr lang="en-GB" noProof="0" dirty="0"/>
              <a:t>Sub-bullet</a:t>
            </a:r>
            <a:endParaRPr lang="en-GB" noProof="0" dirty="0"/>
          </a:p>
          <a:p>
            <a:pPr lvl="2"/>
            <a:r>
              <a:rPr lang="en-GB" noProof="0" dirty="0"/>
              <a:t>Plain text</a:t>
            </a:r>
            <a:endParaRPr lang="en-GB" noProof="0" dirty="0"/>
          </a:p>
          <a:p>
            <a:pPr lvl="3"/>
            <a:r>
              <a:rPr lang="en-GB" noProof="0" dirty="0"/>
              <a:t>Header dark blue</a:t>
            </a:r>
            <a:endParaRPr lang="en-GB" noProof="0" dirty="0"/>
          </a:p>
          <a:p>
            <a:pPr lvl="4"/>
            <a:r>
              <a:rPr lang="en-GB" noProof="0" dirty="0"/>
              <a:t>Header light blue</a:t>
            </a:r>
            <a:endParaRPr lang="en-GB" noProof="0" dirty="0"/>
          </a:p>
          <a:p>
            <a:pPr lvl="5"/>
            <a:r>
              <a:rPr lang="en-GB" noProof="0" dirty="0"/>
              <a:t>Bullet</a:t>
            </a:r>
            <a:endParaRPr lang="en-GB" noProof="0" dirty="0"/>
          </a:p>
          <a:p>
            <a:pPr lvl="6"/>
            <a:r>
              <a:rPr lang="en-GB" noProof="0" dirty="0"/>
              <a:t>Sub-bullet</a:t>
            </a:r>
            <a:endParaRPr lang="en-GB" noProof="0" dirty="0"/>
          </a:p>
          <a:p>
            <a:pPr lvl="7"/>
            <a:r>
              <a:rPr lang="en-GB" sz="1800" noProof="0" dirty="0"/>
              <a:t>Plain text</a:t>
            </a:r>
            <a:endParaRPr lang="en-GB" sz="1800" noProof="0" dirty="0"/>
          </a:p>
          <a:p>
            <a:pPr lvl="8"/>
            <a:r>
              <a:rPr lang="en-GB" noProof="0" dirty="0"/>
              <a:t>Header dark blue</a:t>
            </a:r>
            <a:endParaRPr lang="en-GB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  <a:endParaRPr lang="en-GB" noProof="0" dirty="0"/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  <a:endParaRPr lang="en-GB" noProof="0" dirty="0"/>
          </a:p>
          <a:p>
            <a:pPr lvl="1"/>
            <a:r>
              <a:rPr lang="en-GB" noProof="0" dirty="0"/>
              <a:t>Sub-bullet</a:t>
            </a:r>
            <a:endParaRPr lang="en-GB" noProof="0" dirty="0"/>
          </a:p>
          <a:p>
            <a:pPr lvl="2"/>
            <a:r>
              <a:rPr lang="en-GB" noProof="0" dirty="0"/>
              <a:t>Plain text</a:t>
            </a:r>
            <a:endParaRPr lang="en-GB" noProof="0" dirty="0"/>
          </a:p>
          <a:p>
            <a:pPr lvl="3"/>
            <a:r>
              <a:rPr lang="en-GB" noProof="0" dirty="0"/>
              <a:t>Header dark blue</a:t>
            </a:r>
            <a:endParaRPr lang="en-GB" noProof="0" dirty="0"/>
          </a:p>
          <a:p>
            <a:pPr lvl="4"/>
            <a:r>
              <a:rPr lang="en-GB" noProof="0" dirty="0"/>
              <a:t>Header light blue</a:t>
            </a:r>
            <a:endParaRPr lang="en-GB" noProof="0" dirty="0"/>
          </a:p>
          <a:p>
            <a:pPr lvl="5"/>
            <a:r>
              <a:rPr lang="en-GB" noProof="0" dirty="0"/>
              <a:t>Bullet</a:t>
            </a:r>
            <a:endParaRPr lang="en-GB" noProof="0" dirty="0"/>
          </a:p>
          <a:p>
            <a:pPr lvl="6"/>
            <a:r>
              <a:rPr lang="en-GB" noProof="0" dirty="0"/>
              <a:t>Sub-bullet</a:t>
            </a:r>
            <a:endParaRPr lang="en-GB" noProof="0" dirty="0"/>
          </a:p>
          <a:p>
            <a:pPr lvl="7"/>
            <a:r>
              <a:rPr lang="en-GB" sz="1800" noProof="0" dirty="0"/>
              <a:t>Plain text</a:t>
            </a:r>
            <a:endParaRPr lang="en-GB" sz="1800" noProof="0" dirty="0"/>
          </a:p>
          <a:p>
            <a:pPr lvl="8"/>
            <a:r>
              <a:rPr lang="en-GB" noProof="0" dirty="0"/>
              <a:t>Header dark blue</a:t>
            </a:r>
            <a:endParaRPr lang="en-GB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  <a:endParaRPr lang="en-GB" noProof="0" dirty="0"/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  <a:endParaRPr lang="en-GB" noProof="0" dirty="0"/>
          </a:p>
          <a:p>
            <a:pPr lvl="1"/>
            <a:r>
              <a:rPr lang="en-GB" noProof="0" dirty="0"/>
              <a:t>Sub-bullet</a:t>
            </a:r>
            <a:endParaRPr lang="en-GB" noProof="0" dirty="0"/>
          </a:p>
          <a:p>
            <a:pPr lvl="2"/>
            <a:r>
              <a:rPr lang="en-GB" noProof="0" dirty="0"/>
              <a:t>Plain text</a:t>
            </a:r>
            <a:endParaRPr lang="en-GB" noProof="0" dirty="0"/>
          </a:p>
          <a:p>
            <a:pPr lvl="3"/>
            <a:r>
              <a:rPr lang="en-GB" noProof="0" dirty="0"/>
              <a:t>Header dark blue</a:t>
            </a:r>
            <a:endParaRPr lang="en-GB" noProof="0" dirty="0"/>
          </a:p>
          <a:p>
            <a:pPr lvl="4"/>
            <a:r>
              <a:rPr lang="en-GB" noProof="0" dirty="0"/>
              <a:t>Header light blue</a:t>
            </a:r>
            <a:endParaRPr lang="en-GB" noProof="0" dirty="0"/>
          </a:p>
          <a:p>
            <a:pPr lvl="5"/>
            <a:r>
              <a:rPr lang="en-GB" noProof="0" dirty="0"/>
              <a:t>Bullet</a:t>
            </a:r>
            <a:endParaRPr lang="en-GB" noProof="0" dirty="0"/>
          </a:p>
          <a:p>
            <a:pPr lvl="6"/>
            <a:r>
              <a:rPr lang="en-GB" noProof="0" dirty="0"/>
              <a:t>Sub-bullet</a:t>
            </a:r>
            <a:endParaRPr lang="en-GB" noProof="0" dirty="0"/>
          </a:p>
          <a:p>
            <a:pPr lvl="7"/>
            <a:r>
              <a:rPr lang="en-GB" sz="1800" noProof="0" dirty="0"/>
              <a:t>Plain text</a:t>
            </a:r>
            <a:endParaRPr lang="en-GB" sz="1800" noProof="0" dirty="0"/>
          </a:p>
          <a:p>
            <a:pPr lvl="8"/>
            <a:r>
              <a:rPr lang="en-GB" noProof="0" dirty="0"/>
              <a:t>Header dark blue</a:t>
            </a:r>
            <a:endParaRPr lang="en-GB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  <a:endParaRPr lang="en-GB" noProof="0" dirty="0"/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  <a:endParaRPr lang="en-GB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  <a:endParaRPr lang="en-GB" noProof="0" dirty="0"/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  <a:endParaRPr lang="en-GB" noProof="0" dirty="0"/>
          </a:p>
          <a:p>
            <a:pPr lvl="1"/>
            <a:r>
              <a:rPr lang="en-GB" noProof="0" dirty="0"/>
              <a:t>Sub-bullet</a:t>
            </a:r>
            <a:endParaRPr lang="en-GB" noProof="0" dirty="0"/>
          </a:p>
          <a:p>
            <a:pPr lvl="2"/>
            <a:r>
              <a:rPr lang="en-GB" noProof="0" dirty="0"/>
              <a:t>Plain text</a:t>
            </a:r>
            <a:endParaRPr lang="en-GB" noProof="0" dirty="0"/>
          </a:p>
          <a:p>
            <a:pPr lvl="3"/>
            <a:r>
              <a:rPr lang="en-GB" noProof="0" dirty="0"/>
              <a:t>Header dark blue</a:t>
            </a:r>
            <a:endParaRPr lang="en-GB" noProof="0" dirty="0"/>
          </a:p>
          <a:p>
            <a:pPr lvl="4"/>
            <a:r>
              <a:rPr lang="en-GB" noProof="0" dirty="0"/>
              <a:t>Header light blue</a:t>
            </a:r>
            <a:endParaRPr lang="en-GB" noProof="0" dirty="0"/>
          </a:p>
          <a:p>
            <a:pPr lvl="5"/>
            <a:r>
              <a:rPr lang="en-GB" noProof="0" dirty="0"/>
              <a:t>Bullet</a:t>
            </a:r>
            <a:endParaRPr lang="en-GB" noProof="0" dirty="0"/>
          </a:p>
          <a:p>
            <a:pPr lvl="6"/>
            <a:r>
              <a:rPr lang="en-GB" noProof="0" dirty="0"/>
              <a:t>Sub-bullet</a:t>
            </a:r>
            <a:endParaRPr lang="en-GB" noProof="0" dirty="0"/>
          </a:p>
          <a:p>
            <a:pPr lvl="7"/>
            <a:r>
              <a:rPr lang="en-GB" sz="1800" noProof="0" dirty="0"/>
              <a:t>Plain text</a:t>
            </a:r>
            <a:endParaRPr lang="en-GB" sz="1800" noProof="0" dirty="0"/>
          </a:p>
          <a:p>
            <a:pPr lvl="8"/>
            <a:r>
              <a:rPr lang="en-GB" noProof="0" dirty="0"/>
              <a:t>Header dark blue</a:t>
            </a:r>
            <a:endParaRPr lang="en-GB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  <a:endParaRPr lang="en-GB" noProof="0" dirty="0"/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  <a:endParaRPr lang="en-GB" noProof="0" dirty="0"/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  <a:endParaRPr lang="en-GB" noProof="0" dirty="0"/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  <a:endParaRPr lang="en-GB" noProof="0" dirty="0"/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  <a:endParaRPr lang="en-GB" noProof="0" dirty="0"/>
          </a:p>
          <a:p>
            <a:pPr lvl="1"/>
            <a:r>
              <a:rPr lang="en-GB" noProof="0" dirty="0"/>
              <a:t>Sub-bullet</a:t>
            </a:r>
            <a:endParaRPr lang="en-GB" noProof="0" dirty="0"/>
          </a:p>
          <a:p>
            <a:pPr lvl="2"/>
            <a:r>
              <a:rPr lang="en-GB" noProof="0" dirty="0"/>
              <a:t>Plain text</a:t>
            </a:r>
            <a:endParaRPr lang="en-GB" noProof="0" dirty="0"/>
          </a:p>
          <a:p>
            <a:pPr lvl="3"/>
            <a:r>
              <a:rPr lang="en-GB" noProof="0" dirty="0"/>
              <a:t>Header dark blue</a:t>
            </a:r>
            <a:endParaRPr lang="en-GB" noProof="0" dirty="0"/>
          </a:p>
          <a:p>
            <a:pPr lvl="4"/>
            <a:r>
              <a:rPr lang="en-GB" noProof="0" dirty="0"/>
              <a:t>Header light blue</a:t>
            </a:r>
            <a:endParaRPr lang="en-GB" noProof="0" dirty="0"/>
          </a:p>
          <a:p>
            <a:pPr lvl="5"/>
            <a:r>
              <a:rPr lang="en-GB" noProof="0" dirty="0"/>
              <a:t>Bullet</a:t>
            </a:r>
            <a:endParaRPr lang="en-GB" noProof="0" dirty="0"/>
          </a:p>
          <a:p>
            <a:pPr lvl="6"/>
            <a:r>
              <a:rPr lang="en-GB" noProof="0" dirty="0"/>
              <a:t>Sub-bullet</a:t>
            </a:r>
            <a:endParaRPr lang="en-GB" noProof="0" dirty="0"/>
          </a:p>
          <a:p>
            <a:pPr lvl="7"/>
            <a:r>
              <a:rPr lang="en-GB" sz="1800" noProof="0" dirty="0"/>
              <a:t>Plain text</a:t>
            </a:r>
            <a:endParaRPr lang="en-GB" sz="1800" noProof="0" dirty="0"/>
          </a:p>
          <a:p>
            <a:pPr lvl="8"/>
            <a:r>
              <a:rPr lang="en-GB" noProof="0" dirty="0"/>
              <a:t>Header dark blue</a:t>
            </a:r>
            <a:endParaRPr lang="en-GB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  <a:endParaRPr lang="en-GB" noProof="0" dirty="0"/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  <a:endParaRPr lang="en-GB" noProof="0" dirty="0"/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emf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  <a:endParaRPr lang="en-GB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  <a:endParaRPr lang="en-GB" noProof="0" dirty="0"/>
          </a:p>
          <a:p>
            <a:pPr lvl="1"/>
            <a:r>
              <a:rPr lang="en-GB" noProof="0" dirty="0"/>
              <a:t>Sub-bullet</a:t>
            </a:r>
            <a:endParaRPr lang="en-GB" noProof="0" dirty="0"/>
          </a:p>
          <a:p>
            <a:pPr lvl="2"/>
            <a:r>
              <a:rPr lang="en-GB" noProof="0" dirty="0"/>
              <a:t>Plain text</a:t>
            </a:r>
            <a:endParaRPr lang="en-GB" noProof="0" dirty="0"/>
          </a:p>
          <a:p>
            <a:pPr lvl="3"/>
            <a:r>
              <a:rPr lang="en-GB" noProof="0" dirty="0"/>
              <a:t>Header dark blue</a:t>
            </a:r>
            <a:endParaRPr lang="en-GB" noProof="0" dirty="0"/>
          </a:p>
          <a:p>
            <a:pPr lvl="4"/>
            <a:r>
              <a:rPr lang="en-GB" noProof="0" dirty="0"/>
              <a:t>Header light blue</a:t>
            </a:r>
            <a:endParaRPr lang="en-GB" noProof="0" dirty="0"/>
          </a:p>
          <a:p>
            <a:pPr lvl="5"/>
            <a:r>
              <a:rPr lang="en-GB" noProof="0" dirty="0"/>
              <a:t>Bullet</a:t>
            </a:r>
            <a:endParaRPr lang="en-GB" noProof="0" dirty="0"/>
          </a:p>
          <a:p>
            <a:pPr lvl="6"/>
            <a:r>
              <a:rPr lang="en-GB" noProof="0" dirty="0"/>
              <a:t>Sub-bullet</a:t>
            </a:r>
            <a:endParaRPr lang="en-GB" noProof="0" dirty="0"/>
          </a:p>
          <a:p>
            <a:pPr lvl="7"/>
            <a:r>
              <a:rPr lang="en-GB" sz="1800" noProof="0" dirty="0"/>
              <a:t>Plain text</a:t>
            </a:r>
            <a:endParaRPr lang="en-GB" sz="1800" noProof="0" dirty="0"/>
          </a:p>
          <a:p>
            <a:pPr lvl="8"/>
            <a:r>
              <a:rPr lang="en-GB" noProof="0" dirty="0"/>
              <a:t>Header dark blue</a:t>
            </a:r>
            <a:endParaRPr lang="en-GB" noProof="0" dirty="0"/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9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9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9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9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9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9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9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9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9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hyperlink" Target="https://www.youtube.com/watch?v=zFrlu3E18B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>
          <a:xfrm>
            <a:off x="1199833" y="3946675"/>
            <a:ext cx="6918325" cy="393700"/>
          </a:xfrm>
        </p:spPr>
        <p:txBody>
          <a:bodyPr>
            <a:normAutofit fontScale="90000"/>
          </a:bodyPr>
          <a:lstStyle/>
          <a:p>
            <a:r>
              <a:rPr lang="en-US" altLang="nl-NL" dirty="0"/>
              <a:t>Group 32: Wei Chen, Yijie Lu, Manlu He, Xiaonan Li</a:t>
            </a:r>
            <a:endParaRPr lang="en-US" alt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sp>
        <p:nvSpPr>
          <p:cNvPr id="3" name="文本框 2"/>
          <p:cNvSpPr txBox="1"/>
          <p:nvPr/>
        </p:nvSpPr>
        <p:spPr>
          <a:xfrm>
            <a:off x="1200150" y="1080770"/>
            <a:ext cx="5523865" cy="85598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p>
            <a:r>
              <a:rPr lang="en-US" altLang="zh-CN" sz="2400" b="1" noProof="0" dirty="0" err="1" smtClean="0">
                <a:solidFill>
                  <a:schemeClr val="bg1"/>
                </a:solidFill>
                <a:latin typeface="Georgia Bold" panose="02040502050405090303" charset="0"/>
                <a:cs typeface="Georgia Bold" panose="02040502050405090303" charset="0"/>
              </a:rPr>
              <a:t>Modern Game AI Algorithms</a:t>
            </a:r>
            <a:r>
              <a:rPr lang="en-US" altLang="zh-CN" sz="1400" noProof="0" dirty="0" err="1" smtClean="0">
                <a:solidFill>
                  <a:schemeClr val="bg2"/>
                </a:solidFill>
              </a:rPr>
              <a:t> </a:t>
            </a:r>
            <a:endParaRPr lang="en-US" altLang="zh-CN" sz="1400" noProof="0" dirty="0" err="1" smtClean="0">
              <a:solidFill>
                <a:schemeClr val="bg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9665" y="1936750"/>
            <a:ext cx="8226425" cy="85598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p>
            <a:r>
              <a:rPr lang="en-US" altLang="zh-CN" sz="4400" b="1" noProof="0" dirty="0" err="1" smtClean="0">
                <a:solidFill>
                  <a:schemeClr val="bg1"/>
                </a:solidFill>
                <a:latin typeface="Georgia Bold" panose="02040502050405090303" charset="0"/>
                <a:cs typeface="Georgia Bold" panose="02040502050405090303" charset="0"/>
              </a:rPr>
              <a:t>Final Project : Othello AI Agent</a:t>
            </a:r>
            <a:endParaRPr lang="en-US" altLang="zh-CN" sz="4400" b="1" noProof="0" dirty="0" err="1" smtClean="0">
              <a:solidFill>
                <a:schemeClr val="bg1"/>
              </a:solidFill>
              <a:latin typeface="Georgia Bold" panose="02040502050405090303" charset="0"/>
              <a:cs typeface="Georgia Bold" panose="02040502050405090303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5020" y="404495"/>
            <a:ext cx="11403965" cy="866775"/>
          </a:xfrm>
        </p:spPr>
        <p:txBody>
          <a:bodyPr/>
          <a:lstStyle/>
          <a:p>
            <a:r>
              <a:rPr lang="en-US" altLang="nl-NL" dirty="0">
                <a:cs typeface="+mj-lt"/>
              </a:rPr>
              <a:t>Design and Implement    </a:t>
            </a:r>
            <a:endParaRPr lang="en-US" altLang="nl-NL" sz="3600" dirty="0">
              <a:cs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sp>
        <p:nvSpPr>
          <p:cNvPr id="6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50315" y="1653540"/>
            <a:ext cx="4582795" cy="4819650"/>
          </a:xfrm>
        </p:spPr>
        <p:txBody>
          <a:bodyPr/>
          <a:p>
            <a:pPr marL="0" indent="0" algn="l">
              <a:buNone/>
            </a:pPr>
            <a:endParaRPr lang="en-US" altLang="nl-NL" sz="1800" dirty="0">
              <a:latin typeface="Georgia Bold" panose="02040502050405090303" charset="0"/>
              <a:cs typeface="Georgia Bold" panose="02040502050405090303" charset="0"/>
            </a:endParaRPr>
          </a:p>
          <a:p>
            <a:pPr marL="342900" lvl="8" indent="-3429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Agent and Rules: 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110000"/>
              </a:lnSpc>
              <a:buFont typeface="Wingdings" panose="05000000000000000000" charset="0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	Python and Pytorch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GUI: tkinter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algn="l">
              <a:lnSpc>
                <a:spcPct val="11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endParaRPr lang="en-US" altLang="nl-NL" sz="2390" dirty="0"/>
          </a:p>
          <a:p>
            <a:pPr lvl="8" algn="l"/>
            <a:endParaRPr lang="en-US" altLang="nl-NL" sz="2390" dirty="0">
              <a:ea typeface="宋体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3265" y="1271270"/>
            <a:ext cx="4213225" cy="60071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p>
            <a:r>
              <a:rPr lang="en-US" altLang="nl-NL" sz="2000" b="1" dirty="0">
                <a:latin typeface="Georgia Bold" panose="02040502050405090303" charset="0"/>
                <a:cs typeface="Georgia Bold" panose="02040502050405090303" charset="0"/>
                <a:sym typeface="+mn-ea"/>
              </a:rPr>
              <a:t>Technologies:</a:t>
            </a:r>
            <a:endParaRPr lang="en-US" altLang="nl-NL" sz="2000" b="1" dirty="0">
              <a:latin typeface="Georgia Bold" panose="02040502050405090303" charset="0"/>
              <a:cs typeface="Georgia Bold" panose="02040502050405090303" charset="0"/>
              <a:sym typeface="+mn-ea"/>
            </a:endParaRPr>
          </a:p>
        </p:txBody>
      </p:sp>
      <p:pic>
        <p:nvPicPr>
          <p:cNvPr id="5" name="图片 4" descr="GU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2360" y="1359535"/>
            <a:ext cx="6654800" cy="4824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29175" y="3182620"/>
            <a:ext cx="2540000" cy="492760"/>
          </a:xfrm>
          <a:prstGeom prst="rect">
            <a:avLst/>
          </a:prstGeom>
          <a:noFill/>
        </p:spPr>
        <p:txBody>
          <a:bodyPr wrap="square" lIns="108000" tIns="108000" rIns="108000" bIns="108000" rtlCol="0" anchor="t">
            <a:spAutoFit/>
          </a:bodyPr>
          <a:p>
            <a:r>
              <a:rPr lang="zh-CN" altLang="en-US" noProof="0" dirty="0" err="1" smtClean="0">
                <a:solidFill>
                  <a:schemeClr val="bg2"/>
                </a:solidFill>
              </a:rPr>
              <a:t>tkinter</a:t>
            </a:r>
            <a:endParaRPr lang="zh-CN" altLang="en-US" noProof="0" dirty="0" err="1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5020" y="404495"/>
            <a:ext cx="11403965" cy="866775"/>
          </a:xfrm>
        </p:spPr>
        <p:txBody>
          <a:bodyPr/>
          <a:lstStyle/>
          <a:p>
            <a:r>
              <a:rPr lang="en-US" altLang="nl-NL" dirty="0">
                <a:cs typeface="+mj-lt"/>
              </a:rPr>
              <a:t>Let's Play a Game   </a:t>
            </a:r>
            <a:endParaRPr lang="en-US" altLang="nl-NL" sz="3600" dirty="0">
              <a:cs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sp>
        <p:nvSpPr>
          <p:cNvPr id="6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50315" y="1438275"/>
            <a:ext cx="4582795" cy="4819650"/>
          </a:xfrm>
        </p:spPr>
        <p:txBody>
          <a:bodyPr/>
          <a:p>
            <a:pPr marL="0" indent="0" algn="l">
              <a:buNone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algn="l">
              <a:lnSpc>
                <a:spcPct val="11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endParaRPr lang="en-US" altLang="nl-NL" sz="2390" dirty="0"/>
          </a:p>
          <a:p>
            <a:pPr lvl="8" algn="l"/>
            <a:endParaRPr lang="en-US" altLang="nl-NL" sz="2390" dirty="0">
              <a:ea typeface="宋体" charset="0"/>
            </a:endParaRPr>
          </a:p>
        </p:txBody>
      </p:sp>
      <p:pic>
        <p:nvPicPr>
          <p:cNvPr id="3" name="Gam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29715" y="1437640"/>
            <a:ext cx="9370060" cy="482028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4708" y="643161"/>
            <a:ext cx="10225136" cy="165618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br>
              <a:rPr lang="en-US" altLang="nl-NL" sz="4000" dirty="0" err="1"/>
            </a:br>
            <a:r>
              <a:rPr lang="en-US" altLang="nl-NL" sz="7200" dirty="0" err="1"/>
              <a:t>Q&amp;A</a:t>
            </a:r>
            <a:endParaRPr lang="en-US" altLang="nl-NL" sz="7200" dirty="0" err="1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sp>
        <p:nvSpPr>
          <p:cNvPr id="3" name="文本框 2"/>
          <p:cNvSpPr txBox="1"/>
          <p:nvPr/>
        </p:nvSpPr>
        <p:spPr>
          <a:xfrm>
            <a:off x="4973955" y="2970530"/>
            <a:ext cx="4185920" cy="8661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p>
            <a:r>
              <a:rPr lang="en-US" altLang="zh-CN" sz="3200" noProof="0" dirty="0" err="1" smtClean="0">
                <a:solidFill>
                  <a:schemeClr val="bg1"/>
                </a:solidFill>
              </a:rPr>
              <a:t>Thank you</a:t>
            </a:r>
            <a:endParaRPr lang="en-US" altLang="zh-CN" sz="3200" noProof="0" dirty="0" err="1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5020" y="404495"/>
            <a:ext cx="11403965" cy="866775"/>
          </a:xfrm>
        </p:spPr>
        <p:txBody>
          <a:bodyPr/>
          <a:lstStyle/>
          <a:p>
            <a:r>
              <a:rPr lang="en-US" altLang="nl-NL" dirty="0">
                <a:cs typeface="+mj-lt"/>
              </a:rPr>
              <a:t> Outline </a:t>
            </a:r>
            <a:endParaRPr lang="en-US" altLang="nl-NL" sz="3600" dirty="0">
              <a:cs typeface="+mj-lt"/>
            </a:endParaRP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95188" y="1271251"/>
            <a:ext cx="6846640" cy="4795836"/>
          </a:xfrm>
        </p:spPr>
        <p:txBody>
          <a:bodyPr/>
          <a:lstStyle/>
          <a:p>
            <a:pPr marL="0" indent="0" algn="l">
              <a:buNone/>
            </a:pPr>
            <a:endParaRPr lang="en-US" altLang="nl-NL" sz="2000" dirty="0">
              <a:latin typeface="Georgia Bold" panose="02040502050405090303" charset="0"/>
              <a:cs typeface="Georgia Bold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r>
              <a:rPr lang="en-US" altLang="nl-NL" sz="2400" b="0" dirty="0">
                <a:latin typeface="Georgia" panose="02040502050405090303" charset="0"/>
                <a:cs typeface="Georgia" panose="02040502050405090303" charset="0"/>
              </a:rPr>
              <a:t>Project Goals</a:t>
            </a:r>
            <a:endParaRPr lang="en-US" altLang="nl-NL" sz="24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endParaRPr lang="en-US" altLang="nl-NL" sz="24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r>
              <a:rPr lang="en-US" altLang="nl-NL" sz="2400" b="0" dirty="0">
                <a:latin typeface="Georgia" panose="02040502050405090303" charset="0"/>
                <a:cs typeface="Georgia" panose="02040502050405090303" charset="0"/>
              </a:rPr>
              <a:t>Othello Game</a:t>
            </a:r>
            <a:endParaRPr lang="en-US" altLang="nl-NL" sz="24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4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r>
              <a:rPr lang="en-US" altLang="nl-NL" sz="2400" b="0" dirty="0">
                <a:latin typeface="Georgia" panose="02040502050405090303" charset="0"/>
                <a:cs typeface="Georgia" panose="02040502050405090303" charset="0"/>
              </a:rPr>
              <a:t>Inspiration: AlphaGo Zero</a:t>
            </a:r>
            <a:endParaRPr lang="en-US" altLang="nl-NL" sz="24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4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r>
              <a:rPr lang="en-US" altLang="nl-NL" sz="2400" b="0" dirty="0">
                <a:latin typeface="Georgia" panose="02040502050405090303" charset="0"/>
                <a:cs typeface="Georgia" panose="02040502050405090303" charset="0"/>
              </a:rPr>
              <a:t>Design and Implementation</a:t>
            </a:r>
            <a:endParaRPr lang="en-US" altLang="nl-NL" sz="24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4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r>
              <a:rPr lang="en-US" altLang="nl-NL" sz="2400" b="0" dirty="0">
                <a:latin typeface="Georgia" panose="02040502050405090303" charset="0"/>
                <a:cs typeface="Georgia" panose="02040502050405090303" charset="0"/>
              </a:rPr>
              <a:t>Let's Play a Game</a:t>
            </a:r>
            <a:endParaRPr lang="en-US" altLang="nl-NL" sz="2390" dirty="0"/>
          </a:p>
          <a:p>
            <a:pPr lvl="8" algn="l"/>
            <a:endParaRPr lang="en-US" altLang="nl-NL" sz="2390" dirty="0">
              <a:ea typeface="宋体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pic>
        <p:nvPicPr>
          <p:cNvPr id="7" name="图片 6" descr=" Othell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2625" y="1445260"/>
            <a:ext cx="5831205" cy="389509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5020" y="404495"/>
            <a:ext cx="11403965" cy="866775"/>
          </a:xfrm>
        </p:spPr>
        <p:txBody>
          <a:bodyPr/>
          <a:lstStyle/>
          <a:p>
            <a:r>
              <a:rPr lang="en-US" altLang="nl-NL" dirty="0">
                <a:cs typeface="+mj-lt"/>
              </a:rPr>
              <a:t> Project Goals</a:t>
            </a:r>
            <a:endParaRPr lang="en-US" altLang="nl-NL" sz="3600" dirty="0">
              <a:cs typeface="+mj-lt"/>
            </a:endParaRP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95020" y="1349375"/>
            <a:ext cx="6921500" cy="4819650"/>
          </a:xfrm>
        </p:spPr>
        <p:txBody>
          <a:bodyPr/>
          <a:lstStyle/>
          <a:p>
            <a:pPr marL="0" indent="0" algn="l">
              <a:buNone/>
            </a:pPr>
            <a:endParaRPr lang="en-US" altLang="nl-NL" sz="1800" dirty="0">
              <a:latin typeface="Georgia Bold" panose="02040502050405090303" charset="0"/>
              <a:cs typeface="Georgia Bold" panose="02040502050405090303" charset="0"/>
            </a:endParaRPr>
          </a:p>
          <a:p>
            <a:pPr marL="342900" lvl="8" indent="-342900" algn="l">
              <a:lnSpc>
                <a:spcPct val="10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Othello simulator with GUI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human vs human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human vs AI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Othello AI agent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endParaRPr lang="en-US" altLang="nl-NL" sz="2390" dirty="0"/>
          </a:p>
          <a:p>
            <a:pPr lvl="8" algn="l"/>
            <a:endParaRPr lang="en-US" altLang="nl-NL" sz="2390" dirty="0">
              <a:ea typeface="宋体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pic>
        <p:nvPicPr>
          <p:cNvPr id="6" name="图片 5" descr="Ag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985" y="1744345"/>
            <a:ext cx="6224270" cy="3840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5020" y="404495"/>
            <a:ext cx="11403965" cy="866775"/>
          </a:xfrm>
        </p:spPr>
        <p:txBody>
          <a:bodyPr/>
          <a:lstStyle/>
          <a:p>
            <a:r>
              <a:rPr lang="en-US" altLang="nl-NL" dirty="0">
                <a:cs typeface="+mj-lt"/>
              </a:rPr>
              <a:t> Othello Game</a:t>
            </a:r>
            <a:endParaRPr lang="en-US" altLang="nl-NL" sz="3600" dirty="0">
              <a:cs typeface="+mj-lt"/>
            </a:endParaRP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795188" y="1445241"/>
            <a:ext cx="6846640" cy="4795836"/>
          </a:xfrm>
        </p:spPr>
        <p:txBody>
          <a:bodyPr/>
          <a:lstStyle/>
          <a:p>
            <a:pPr marL="0" indent="0" algn="l">
              <a:buNone/>
            </a:pPr>
            <a:endParaRPr lang="en-US" altLang="nl-NL" sz="1800" dirty="0">
              <a:latin typeface="Georgia Bold" panose="02040502050405090303" charset="0"/>
              <a:cs typeface="Georgia Bold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Othello: popular board game (often known as Reversi)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 Regular" panose="02040502050405090303" charset="0"/>
                <a:cs typeface="Georgia Regular" panose="02040502050405090303" charset="0"/>
                <a:sym typeface="+mn-ea"/>
              </a:rPr>
              <a:t>8 × 8 board, black and white tokens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Two players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Rules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	</a:t>
            </a:r>
            <a:r>
              <a:rPr lang="en-US" altLang="nl-NL" sz="1600" b="0" dirty="0">
                <a:latin typeface="Georgia" panose="02040502050405090303" charset="0"/>
                <a:cs typeface="Georgia" panose="02040502050405090303" charset="0"/>
                <a:hlinkClick r:id="rId1" tooltip="Othello rules" action="ppaction://hlinkfile"/>
              </a:rPr>
              <a:t>Othello Rules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endParaRPr lang="en-US" altLang="nl-NL" sz="2390" dirty="0"/>
          </a:p>
          <a:p>
            <a:pPr lvl="8" algn="l"/>
            <a:endParaRPr lang="en-US" altLang="nl-NL" sz="2390" dirty="0">
              <a:ea typeface="宋体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pic>
        <p:nvPicPr>
          <p:cNvPr id="5" name="How to Play Othell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4955" y="2305050"/>
            <a:ext cx="6522720" cy="376809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5020" y="404495"/>
            <a:ext cx="11403965" cy="866775"/>
          </a:xfrm>
        </p:spPr>
        <p:txBody>
          <a:bodyPr/>
          <a:lstStyle/>
          <a:p>
            <a:r>
              <a:rPr lang="en-US" altLang="nl-NL" dirty="0">
                <a:cs typeface="+mj-lt"/>
              </a:rPr>
              <a:t>Inspiration: AlphaGo Zero</a:t>
            </a:r>
            <a:endParaRPr lang="en-US" altLang="nl-NL" sz="3600" dirty="0">
              <a:cs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pic>
        <p:nvPicPr>
          <p:cNvPr id="7" name="图片 6" descr="Pap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305" y="1271270"/>
            <a:ext cx="10018395" cy="506857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5020" y="404495"/>
            <a:ext cx="11403965" cy="866775"/>
          </a:xfrm>
        </p:spPr>
        <p:txBody>
          <a:bodyPr/>
          <a:lstStyle/>
          <a:p>
            <a:r>
              <a:rPr lang="en-US" altLang="nl-NL" dirty="0">
                <a:cs typeface="+mj-lt"/>
              </a:rPr>
              <a:t>Inspiration: AlphaGo Zero</a:t>
            </a:r>
            <a:endParaRPr lang="en-US" altLang="nl-NL" sz="3600" dirty="0">
              <a:cs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sp>
        <p:nvSpPr>
          <p:cNvPr id="6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5680" y="1630045"/>
            <a:ext cx="6921500" cy="4819650"/>
          </a:xfrm>
        </p:spPr>
        <p:txBody>
          <a:bodyPr/>
          <a:p>
            <a:pPr marL="0" indent="0" algn="l">
              <a:buNone/>
            </a:pPr>
            <a:endParaRPr lang="en-US" altLang="nl-NL" sz="1800" dirty="0">
              <a:latin typeface="Georgia Bold" panose="02040502050405090303" charset="0"/>
              <a:cs typeface="Georgia Bold" panose="02040502050405090303" charset="0"/>
            </a:endParaRPr>
          </a:p>
          <a:p>
            <a:pPr marL="342900" lvl="8" indent="-342900" algn="l">
              <a:lnSpc>
                <a:spcPct val="10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Start from scratch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0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Playing against itself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0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without </a:t>
            </a: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  <a:sym typeface="+mn-ea"/>
              </a:rPr>
              <a:t>human games </a:t>
            </a: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data  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algn="l">
              <a:lnSpc>
                <a:spcPct val="10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10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Surpass all the old versions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9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endParaRPr lang="en-US" altLang="nl-NL" sz="2390" dirty="0"/>
          </a:p>
          <a:p>
            <a:pPr lvl="8" algn="l"/>
            <a:endParaRPr lang="en-US" altLang="nl-NL" sz="2390" dirty="0">
              <a:ea typeface="宋体" charset="0"/>
            </a:endParaRPr>
          </a:p>
        </p:txBody>
      </p:sp>
      <p:pic>
        <p:nvPicPr>
          <p:cNvPr id="3" name="图片 2" descr="Elorat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7630" y="1652270"/>
            <a:ext cx="6566535" cy="340931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5020" y="404495"/>
            <a:ext cx="11403965" cy="866775"/>
          </a:xfrm>
        </p:spPr>
        <p:txBody>
          <a:bodyPr/>
          <a:lstStyle/>
          <a:p>
            <a:r>
              <a:rPr lang="en-US" altLang="nl-NL" dirty="0">
                <a:cs typeface="+mj-lt"/>
              </a:rPr>
              <a:t>Inspiration: AlphaGo Zero</a:t>
            </a:r>
            <a:endParaRPr lang="en-US" altLang="nl-NL" sz="3600" dirty="0">
              <a:cs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sp>
        <p:nvSpPr>
          <p:cNvPr id="6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5680" y="1271270"/>
            <a:ext cx="6921500" cy="4819650"/>
          </a:xfrm>
        </p:spPr>
        <p:txBody>
          <a:bodyPr/>
          <a:p>
            <a:pPr marL="0" indent="0" algn="l">
              <a:buNone/>
            </a:pPr>
            <a:endParaRPr lang="en-US" altLang="nl-NL" sz="1800" dirty="0">
              <a:latin typeface="Georgia Bold" panose="02040502050405090303" charset="0"/>
              <a:cs typeface="Georgia Bold" panose="02040502050405090303" charset="0"/>
            </a:endParaRPr>
          </a:p>
          <a:p>
            <a:pPr marL="342900" lvl="8" indent="-3429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Two main components(work in parallel)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A policy and value network  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endParaRPr lang="en-US" altLang="nl-NL" sz="2390" dirty="0"/>
          </a:p>
          <a:p>
            <a:pPr lvl="8" algn="l"/>
            <a:endParaRPr lang="en-US" altLang="nl-NL" sz="2390" dirty="0">
              <a:ea typeface="宋体" charset="0"/>
            </a:endParaRPr>
          </a:p>
        </p:txBody>
      </p:sp>
      <p:pic>
        <p:nvPicPr>
          <p:cNvPr id="5" name="图片 4" descr="Main Componen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480" y="2834640"/>
            <a:ext cx="10058400" cy="3157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28970" y="2123440"/>
            <a:ext cx="4906645" cy="71755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nl-NL" dirty="0">
                <a:latin typeface="Georgia" panose="02040502050405090303" charset="0"/>
                <a:cs typeface="Georgia" panose="02040502050405090303" charset="0"/>
                <a:sym typeface="+mn-ea"/>
              </a:rPr>
              <a:t> Monte Carlo Tree Search(MCTS)</a:t>
            </a:r>
            <a:endParaRPr lang="zh-CN" altLang="en-US" noProof="0" dirty="0" err="1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5020" y="404495"/>
            <a:ext cx="11403965" cy="866775"/>
          </a:xfrm>
        </p:spPr>
        <p:txBody>
          <a:bodyPr/>
          <a:lstStyle/>
          <a:p>
            <a:r>
              <a:rPr lang="en-US" altLang="nl-NL" dirty="0">
                <a:cs typeface="+mj-lt"/>
              </a:rPr>
              <a:t>Design and Implementation    </a:t>
            </a:r>
            <a:endParaRPr lang="en-US" altLang="nl-NL" sz="3600" dirty="0">
              <a:cs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sp>
        <p:nvSpPr>
          <p:cNvPr id="6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676265" y="948690"/>
            <a:ext cx="5184775" cy="4307205"/>
          </a:xfrm>
        </p:spPr>
        <p:txBody>
          <a:bodyPr/>
          <a:p>
            <a:pPr marL="0" indent="0" algn="l">
              <a:buNone/>
            </a:pPr>
            <a:endParaRPr lang="en-US" altLang="nl-NL" sz="1800" dirty="0">
              <a:latin typeface="Georgia Bold" panose="02040502050405090303" charset="0"/>
              <a:cs typeface="Georgia Bold" panose="02040502050405090303" charset="0"/>
            </a:endParaRPr>
          </a:p>
          <a:p>
            <a:pPr lvl="8" algn="l">
              <a:lnSpc>
                <a:spcPct val="11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58140" lvl="8" indent="-343535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Training Model 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CNN / ResNet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58140" lvl="8" indent="-34417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Models Battle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Current Model vs. Optimal Model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endParaRPr lang="en-US" altLang="nl-NL" sz="2390" dirty="0"/>
          </a:p>
          <a:p>
            <a:pPr lvl="8" algn="l"/>
            <a:endParaRPr lang="en-US" altLang="nl-NL" sz="2390" dirty="0">
              <a:ea typeface="宋体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1510" y="1165860"/>
            <a:ext cx="4213225" cy="60071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p>
            <a:r>
              <a:rPr lang="en-US" altLang="nl-NL" sz="2000" b="1" dirty="0">
                <a:latin typeface="Georgia Bold" panose="02040502050405090303" charset="0"/>
                <a:cs typeface="Georgia Bold" panose="02040502050405090303" charset="0"/>
                <a:sym typeface="+mn-ea"/>
              </a:rPr>
              <a:t> Neural Network</a:t>
            </a:r>
            <a:endParaRPr lang="en-US" altLang="nl-NL" sz="2000" b="1" noProof="0" dirty="0" smtClean="0">
              <a:solidFill>
                <a:schemeClr val="bg2"/>
              </a:solidFill>
              <a:latin typeface="Georgia Bold" panose="02040502050405090303" charset="0"/>
              <a:cs typeface="Georgia Bold" panose="02040502050405090303" charset="0"/>
              <a:sym typeface="+mn-ea"/>
            </a:endParaRPr>
          </a:p>
        </p:txBody>
      </p:sp>
      <p:sp>
        <p:nvSpPr>
          <p:cNvPr id="5" name="Tijdelijke aanduiding voor verticale tekst 2"/>
          <p:cNvSpPr>
            <a:spLocks noGrp="1"/>
          </p:cNvSpPr>
          <p:nvPr/>
        </p:nvSpPr>
        <p:spPr>
          <a:xfrm>
            <a:off x="1010285" y="4211320"/>
            <a:ext cx="4378960" cy="184023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9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9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altLang="nl-NL" sz="1800" dirty="0">
              <a:latin typeface="Georgia Bold" panose="02040502050405090303" charset="0"/>
              <a:cs typeface="Georgia Bold" panose="02040502050405090303" charset="0"/>
            </a:endParaRPr>
          </a:p>
          <a:p>
            <a:pPr marL="342900" lvl="8" indent="-3429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Input Features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 Regular" panose="02040502050405090303" charset="0"/>
                <a:cs typeface="Georgia Regular" panose="02040502050405090303" charset="0"/>
              </a:rPr>
              <a:t>8 × 8 arrays of binary value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14605" lvl="8" algn="l">
              <a:lnSpc>
                <a:spcPct val="11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390" dirty="0"/>
          </a:p>
          <a:p>
            <a:pPr lvl="8" algn="l"/>
            <a:endParaRPr lang="en-US" altLang="nl-NL" sz="2390" dirty="0">
              <a:ea typeface="宋体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738495" y="4411345"/>
            <a:ext cx="6247765" cy="1275080"/>
            <a:chOff x="8866" y="2794"/>
            <a:chExt cx="9839" cy="2008"/>
          </a:xfrm>
        </p:grpSpPr>
        <p:grpSp>
          <p:nvGrpSpPr>
            <p:cNvPr id="15" name="组合 14"/>
            <p:cNvGrpSpPr/>
            <p:nvPr/>
          </p:nvGrpSpPr>
          <p:grpSpPr>
            <a:xfrm>
              <a:off x="8866" y="2794"/>
              <a:ext cx="9584" cy="2008"/>
              <a:chOff x="8866" y="3246"/>
              <a:chExt cx="9584" cy="2008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8892" y="3347"/>
                <a:ext cx="9558" cy="12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866" y="3999"/>
                <a:ext cx="9558" cy="1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8866" y="5242"/>
                <a:ext cx="9558" cy="12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8979" y="3246"/>
                <a:ext cx="8988" cy="695"/>
              </a:xfrm>
              <a:prstGeom prst="rect">
                <a:avLst/>
              </a:prstGeom>
              <a:noFill/>
            </p:spPr>
            <p:txBody>
              <a:bodyPr wrap="square" lIns="108000" tIns="108000" rIns="108000" bIns="108000" rtlCol="0">
                <a:noAutofit/>
              </a:bodyPr>
              <a:p>
                <a:r>
                  <a:rPr lang="en-US" altLang="zh-CN" noProof="0" dirty="0" err="1" smtClean="0">
                    <a:solidFill>
                      <a:schemeClr val="bg2"/>
                    </a:solidFill>
                  </a:rPr>
                  <a:t>Feature 	   #Planes       Description   </a:t>
                </a:r>
                <a:endParaRPr lang="en-US" altLang="zh-CN" noProof="0" dirty="0" err="1" smtClean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8953" y="3488"/>
              <a:ext cx="9753" cy="653"/>
            </a:xfrm>
            <a:prstGeom prst="rect">
              <a:avLst/>
            </a:prstGeom>
            <a:noFill/>
          </p:spPr>
          <p:txBody>
            <a:bodyPr wrap="square" lIns="108000" tIns="108000" rIns="108000" bIns="108000" rtlCol="0">
              <a:noAutofit/>
            </a:bodyPr>
            <a:p>
              <a:r>
                <a:rPr lang="en-US" altLang="zh-CN" noProof="0" dirty="0" err="1" smtClean="0">
                  <a:solidFill>
                    <a:schemeClr val="bg2"/>
                  </a:solidFill>
                </a:rPr>
                <a:t>Discs 	    3      	         Player, opponent discs or empty   </a:t>
              </a:r>
              <a:endParaRPr lang="en-US" altLang="zh-CN" noProof="0" dirty="0" err="1" smtClean="0">
                <a:solidFill>
                  <a:schemeClr val="bg2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952" y="4024"/>
              <a:ext cx="9753" cy="653"/>
            </a:xfrm>
            <a:prstGeom prst="rect">
              <a:avLst/>
            </a:prstGeom>
            <a:noFill/>
          </p:spPr>
          <p:txBody>
            <a:bodyPr wrap="square" lIns="108000" tIns="108000" rIns="108000" bIns="108000" rtlCol="0">
              <a:noAutofit/>
            </a:bodyPr>
            <a:p>
              <a:r>
                <a:rPr lang="en-US" altLang="zh-CN" noProof="0" dirty="0" err="1" smtClean="0">
                  <a:solidFill>
                    <a:schemeClr val="bg2"/>
                  </a:solidFill>
                </a:rPr>
                <a:t>Player	    1      	         Ones if current player is black   </a:t>
              </a:r>
              <a:endParaRPr lang="en-US" altLang="zh-CN" noProof="0" dirty="0" err="1" smtClean="0">
                <a:solidFill>
                  <a:schemeClr val="bg2"/>
                </a:solidFill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443865" y="3930650"/>
            <a:ext cx="11487785" cy="20955"/>
          </a:xfrm>
          <a:prstGeom prst="line">
            <a:avLst/>
          </a:prstGeom>
          <a:ln w="19050">
            <a:solidFill>
              <a:schemeClr val="bg2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010285" y="1517650"/>
            <a:ext cx="4390390" cy="2759710"/>
            <a:chOff x="10535" y="2115"/>
            <a:chExt cx="6914" cy="4346"/>
          </a:xfrm>
        </p:grpSpPr>
        <p:sp>
          <p:nvSpPr>
            <p:cNvPr id="17" name="Tijdelijke aanduiding voor verticale tekst 2"/>
            <p:cNvSpPr>
              <a:spLocks noGrp="1"/>
            </p:cNvSpPr>
            <p:nvPr/>
          </p:nvSpPr>
          <p:spPr>
            <a:xfrm>
              <a:off x="10553" y="2115"/>
              <a:ext cx="6896" cy="289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rmAutofit/>
            </a:bodyPr>
            <a:lstStyle>
              <a:lvl1pPr marL="361950" indent="-36195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800"/>
                </a:spcAft>
                <a:buClr>
                  <a:schemeClr val="bg2"/>
                </a:buClr>
                <a:buFont typeface="+mj-lt"/>
                <a:buAutoNum type="arabicPeriod"/>
                <a:defRPr sz="24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1pPr>
              <a:lvl2pPr marL="542925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90204" pitchFamily="34" charset="0"/>
                <a:buChar char="•"/>
                <a:defRPr sz="16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90204" pitchFamily="34" charset="0"/>
                <a:buNone/>
                <a:defRPr sz="18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90204" pitchFamily="34" charset="0"/>
                <a:buNone/>
                <a:defRPr sz="1800" b="1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90204" pitchFamily="34" charset="0"/>
                <a:buNone/>
                <a:defRPr sz="1800" b="1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361950" indent="-36195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800"/>
                </a:spcAft>
                <a:buClr>
                  <a:schemeClr val="bg2"/>
                </a:buClr>
                <a:buFont typeface="+mj-lt"/>
                <a:buAutoNum type="arabicPeriod"/>
                <a:defRPr sz="24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6pPr>
              <a:lvl7pPr marL="542925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90204" pitchFamily="34" charset="0"/>
                <a:buChar char="•"/>
                <a:defRPr sz="16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90204" pitchFamily="34" charset="0"/>
                <a:buNone/>
                <a:defRPr sz="16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90204" pitchFamily="34" charset="0"/>
                <a:buNone/>
                <a:defRPr sz="1800" b="1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endParaRPr lang="en-US" altLang="nl-NL" sz="1800" dirty="0">
                <a:latin typeface="Georgia Bold" panose="02040502050405090303" charset="0"/>
                <a:cs typeface="Georgia Bold" panose="02040502050405090303" charset="0"/>
              </a:endParaRPr>
            </a:p>
            <a:p>
              <a:pPr marL="342900" lvl="8" indent="-342900" algn="l">
                <a:lnSpc>
                  <a:spcPct val="110000"/>
                </a:lnSpc>
                <a:buFont typeface="Wingdings" panose="05000000000000000000" charset="0"/>
                <a:buChar char=""/>
              </a:pPr>
              <a:r>
                <a:rPr lang="en-US" altLang="nl-NL" sz="2000" b="0" dirty="0">
                  <a:latin typeface="Georgia" panose="02040502050405090303" charset="0"/>
                  <a:cs typeface="Georgia" panose="02040502050405090303" charset="0"/>
                </a:rPr>
                <a:t>Collect Data</a:t>
              </a: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marL="511175" lvl="8" indent="337820" algn="l">
                <a:lnSpc>
                  <a:spcPct val="110000"/>
                </a:lnSpc>
                <a:buFont typeface="Wingdings" panose="05000000000000000000" charset="0"/>
                <a:buChar char=""/>
              </a:pPr>
              <a:r>
                <a:rPr lang="en-US" altLang="nl-NL" sz="2000" b="0" dirty="0">
                  <a:latin typeface="Georgia" panose="02040502050405090303" charset="0"/>
                  <a:cs typeface="Georgia" panose="02040502050405090303" charset="0"/>
                </a:rPr>
                <a:t>Self-play</a:t>
              </a: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marL="14605" lvl="8" algn="l">
                <a:lnSpc>
                  <a:spcPct val="110000"/>
                </a:lnSpc>
                <a:buFont typeface="Wingdings" panose="05000000000000000000" charset="0"/>
              </a:pP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marL="511175" lvl="8" indent="337820" algn="l">
                <a:lnSpc>
                  <a:spcPct val="110000"/>
                </a:lnSpc>
                <a:buFont typeface="Wingdings" panose="05000000000000000000" charset="0"/>
                <a:buChar char=""/>
              </a:pP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marL="511175" lvl="8" algn="l">
                <a:lnSpc>
                  <a:spcPct val="70000"/>
                </a:lnSpc>
                <a:buFont typeface="Wingdings" panose="05000000000000000000" charset="0"/>
              </a:pP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lvl="8" algn="l">
                <a:lnSpc>
                  <a:spcPct val="70000"/>
                </a:lnSpc>
                <a:buFont typeface="Wingdings" panose="05000000000000000000" charset="0"/>
              </a:pP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marL="342900" lvl="8" indent="-342900" algn="l">
                <a:lnSpc>
                  <a:spcPct val="70000"/>
                </a:lnSpc>
                <a:buFont typeface="Wingdings" panose="05000000000000000000" charset="0"/>
                <a:buChar char=""/>
              </a:pPr>
              <a:endParaRPr lang="en-US" altLang="nl-NL" sz="2390" dirty="0"/>
            </a:p>
            <a:p>
              <a:pPr lvl="8" algn="l"/>
              <a:endParaRPr lang="en-US" altLang="nl-NL" sz="2390" dirty="0">
                <a:ea typeface="宋体" charset="0"/>
              </a:endParaRPr>
            </a:p>
          </p:txBody>
        </p:sp>
        <p:sp>
          <p:nvSpPr>
            <p:cNvPr id="18" name="Tijdelijke aanduiding voor verticale tekst 2"/>
            <p:cNvSpPr>
              <a:spLocks noGrp="1"/>
            </p:cNvSpPr>
            <p:nvPr/>
          </p:nvSpPr>
          <p:spPr>
            <a:xfrm>
              <a:off x="10535" y="3563"/>
              <a:ext cx="6896" cy="2898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rmAutofit/>
            </a:bodyPr>
            <a:lstStyle>
              <a:lvl1pPr marL="361950" indent="-36195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800"/>
                </a:spcAft>
                <a:buClr>
                  <a:schemeClr val="bg2"/>
                </a:buClr>
                <a:buFont typeface="+mj-lt"/>
                <a:buAutoNum type="arabicPeriod"/>
                <a:defRPr sz="24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1pPr>
              <a:lvl2pPr marL="542925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90204" pitchFamily="34" charset="0"/>
                <a:buChar char="•"/>
                <a:defRPr sz="16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90204" pitchFamily="34" charset="0"/>
                <a:buNone/>
                <a:defRPr sz="18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90204" pitchFamily="34" charset="0"/>
                <a:buNone/>
                <a:defRPr sz="1800" b="1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90204" pitchFamily="34" charset="0"/>
                <a:buNone/>
                <a:defRPr sz="1800" b="1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361950" indent="-36195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spcAft>
                  <a:spcPts val="800"/>
                </a:spcAft>
                <a:buClr>
                  <a:schemeClr val="bg2"/>
                </a:buClr>
                <a:buFont typeface="+mj-lt"/>
                <a:buAutoNum type="arabicPeriod"/>
                <a:defRPr sz="24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6pPr>
              <a:lvl7pPr marL="542925" indent="-1809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90204" pitchFamily="34" charset="0"/>
                <a:buChar char="•"/>
                <a:defRPr sz="16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90204" pitchFamily="34" charset="0"/>
                <a:buNone/>
                <a:defRPr sz="16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90204" pitchFamily="34" charset="0"/>
                <a:buNone/>
                <a:defRPr sz="1800" b="1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marL="511175" lvl="8" indent="337820" algn="l">
                <a:lnSpc>
                  <a:spcPct val="110000"/>
                </a:lnSpc>
                <a:buFont typeface="Wingdings" panose="05000000000000000000" charset="0"/>
                <a:buChar char=""/>
              </a:pPr>
              <a:r>
                <a:rPr lang="en-US" altLang="nl-NL" sz="2000" b="0" dirty="0">
                  <a:latin typeface="Georgia" panose="02040502050405090303" charset="0"/>
                  <a:cs typeface="Georgia" panose="02040502050405090303" charset="0"/>
                </a:rPr>
                <a:t>Data Augmentation</a:t>
              </a: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marL="14605" lvl="8" algn="l">
                <a:lnSpc>
                  <a:spcPct val="110000"/>
                </a:lnSpc>
                <a:buFont typeface="Wingdings" panose="05000000000000000000" charset="0"/>
              </a:pP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marL="511175" lvl="8" indent="337820" algn="l">
                <a:lnSpc>
                  <a:spcPct val="110000"/>
                </a:lnSpc>
                <a:buFont typeface="Wingdings" panose="05000000000000000000" charset="0"/>
                <a:buChar char=""/>
              </a:pP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marL="511175" lvl="8" algn="l">
                <a:lnSpc>
                  <a:spcPct val="70000"/>
                </a:lnSpc>
                <a:buFont typeface="Wingdings" panose="05000000000000000000" charset="0"/>
              </a:pP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lvl="8" algn="l">
                <a:lnSpc>
                  <a:spcPct val="70000"/>
                </a:lnSpc>
                <a:buFont typeface="Wingdings" panose="05000000000000000000" charset="0"/>
              </a:pPr>
              <a:endParaRPr lang="en-US" altLang="nl-NL" sz="2000" b="0" dirty="0">
                <a:latin typeface="Georgia" panose="02040502050405090303" charset="0"/>
                <a:cs typeface="Georgia" panose="02040502050405090303" charset="0"/>
              </a:endParaRPr>
            </a:p>
            <a:p>
              <a:pPr marL="342900" lvl="8" indent="-342900" algn="l">
                <a:lnSpc>
                  <a:spcPct val="70000"/>
                </a:lnSpc>
                <a:buFont typeface="Wingdings" panose="05000000000000000000" charset="0"/>
                <a:buChar char=""/>
              </a:pPr>
              <a:endParaRPr lang="en-US" altLang="nl-NL" sz="2390" dirty="0"/>
            </a:p>
            <a:p>
              <a:pPr lvl="8" algn="l"/>
              <a:endParaRPr lang="en-US" altLang="nl-NL" sz="2390" dirty="0">
                <a:ea typeface="宋体" charset="0"/>
              </a:endParaRPr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5020" y="404495"/>
            <a:ext cx="11403965" cy="866775"/>
          </a:xfrm>
        </p:spPr>
        <p:txBody>
          <a:bodyPr/>
          <a:lstStyle/>
          <a:p>
            <a:r>
              <a:rPr lang="en-US" altLang="nl-NL" dirty="0">
                <a:cs typeface="+mj-lt"/>
              </a:rPr>
              <a:t>Design and Implementation    </a:t>
            </a:r>
            <a:endParaRPr lang="en-US" altLang="nl-NL" sz="3600" dirty="0">
              <a:cs typeface="+mj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</a:fld>
            <a:endParaRPr lang="nl-NL"/>
          </a:p>
        </p:txBody>
      </p:sp>
      <p:sp>
        <p:nvSpPr>
          <p:cNvPr id="6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76275" y="1871980"/>
            <a:ext cx="4582795" cy="4819650"/>
          </a:xfrm>
        </p:spPr>
        <p:txBody>
          <a:bodyPr/>
          <a:p>
            <a:pPr marL="0" indent="0" algn="l">
              <a:buNone/>
            </a:pPr>
            <a:endParaRPr lang="en-US" altLang="nl-NL" sz="1800" dirty="0">
              <a:latin typeface="Georgia Bold" panose="02040502050405090303" charset="0"/>
              <a:cs typeface="Georgia Bold" panose="02040502050405090303" charset="0"/>
            </a:endParaRPr>
          </a:p>
          <a:p>
            <a:pPr marL="342900" lvl="8" indent="-3429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Tree Node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Parent node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children nodes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visit time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Q value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cumulative values 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Probability 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endParaRPr lang="en-US" altLang="nl-NL" sz="2390" dirty="0"/>
          </a:p>
          <a:p>
            <a:pPr lvl="8" algn="l"/>
            <a:endParaRPr lang="en-US" altLang="nl-NL" sz="2390" dirty="0">
              <a:ea typeface="宋体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4661535" y="2060575"/>
            <a:ext cx="1270" cy="4104640"/>
          </a:xfrm>
          <a:prstGeom prst="line">
            <a:avLst/>
          </a:prstGeom>
          <a:ln w="28575">
            <a:solidFill>
              <a:schemeClr val="bg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23265" y="1271270"/>
            <a:ext cx="4213225" cy="60071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p>
            <a:r>
              <a:rPr lang="en-US" altLang="nl-NL" sz="2000" b="1" dirty="0">
                <a:latin typeface="Georgia Bold" panose="02040502050405090303" charset="0"/>
                <a:cs typeface="Georgia Bold" panose="02040502050405090303" charset="0"/>
                <a:sym typeface="+mn-ea"/>
              </a:rPr>
              <a:t>Monte Carlo Tree Search(MCTS)</a:t>
            </a:r>
            <a:endParaRPr lang="en-US" altLang="nl-NL" sz="2000" b="1" noProof="0" dirty="0" smtClean="0">
              <a:solidFill>
                <a:schemeClr val="bg2"/>
              </a:solidFill>
              <a:latin typeface="Georgia Bold" panose="02040502050405090303" charset="0"/>
              <a:cs typeface="Georgia Bold" panose="02040502050405090303" charset="0"/>
              <a:sym typeface="+mn-ea"/>
            </a:endParaRPr>
          </a:p>
        </p:txBody>
      </p:sp>
      <p:sp>
        <p:nvSpPr>
          <p:cNvPr id="9" name="Tijdelijke aanduiding voor verticale tekst 2"/>
          <p:cNvSpPr>
            <a:spLocks noGrp="1"/>
          </p:cNvSpPr>
          <p:nvPr/>
        </p:nvSpPr>
        <p:spPr>
          <a:xfrm>
            <a:off x="5259070" y="1800225"/>
            <a:ext cx="4582795" cy="481965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9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9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altLang="nl-NL" sz="1800" dirty="0">
              <a:latin typeface="Georgia Bold" panose="02040502050405090303" charset="0"/>
              <a:cs typeface="Georgia Bold" panose="02040502050405090303" charset="0"/>
            </a:endParaRPr>
          </a:p>
          <a:p>
            <a:pPr marL="342900" lvl="8" indent="-3429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Four steps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Selection  -  UCB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Expansion 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854075" lvl="8" indent="-19685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 Dirichlet noise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854075" lvl="8" indent="-19685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 Normal 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Simulation - state(game env -&gt; neural network)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r>
              <a:rPr lang="en-US" altLang="nl-NL" sz="2000" b="0" dirty="0">
                <a:latin typeface="Georgia" panose="02040502050405090303" charset="0"/>
                <a:cs typeface="Georgia" panose="02040502050405090303" charset="0"/>
              </a:rPr>
              <a:t>Backpropagation</a:t>
            </a: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indent="337820" algn="l">
              <a:lnSpc>
                <a:spcPct val="110000"/>
              </a:lnSpc>
              <a:buFont typeface="Wingdings" panose="05000000000000000000" charset="0"/>
              <a:buChar char="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511175"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lvl="8" algn="l">
              <a:lnSpc>
                <a:spcPct val="70000"/>
              </a:lnSpc>
              <a:buFont typeface="Wingdings" panose="05000000000000000000" charset="0"/>
            </a:pPr>
            <a:endParaRPr lang="en-US" altLang="nl-NL" sz="2000" b="0" dirty="0">
              <a:latin typeface="Georgia" panose="02040502050405090303" charset="0"/>
              <a:cs typeface="Georgia" panose="02040502050405090303" charset="0"/>
            </a:endParaRPr>
          </a:p>
          <a:p>
            <a:pPr marL="342900" lvl="8" indent="-342900" algn="l">
              <a:lnSpc>
                <a:spcPct val="70000"/>
              </a:lnSpc>
              <a:buFont typeface="Wingdings" panose="05000000000000000000" charset="0"/>
              <a:buChar char=""/>
            </a:pPr>
            <a:endParaRPr lang="en-US" altLang="nl-NL" sz="2390" dirty="0"/>
          </a:p>
          <a:p>
            <a:pPr lvl="8" algn="l"/>
            <a:endParaRPr lang="en-US" altLang="nl-NL" sz="2390" dirty="0">
              <a:ea typeface="宋体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1454</Words>
  <Application>WPS 文字</Application>
  <PresentationFormat>Custom</PresentationFormat>
  <Paragraphs>197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方正书宋_GBK</vt:lpstr>
      <vt:lpstr>Wingdings</vt:lpstr>
      <vt:lpstr>Minion</vt:lpstr>
      <vt:lpstr>Georgia Bold</vt:lpstr>
      <vt:lpstr>Wingdings</vt:lpstr>
      <vt:lpstr>Georgia</vt:lpstr>
      <vt:lpstr>宋体</vt:lpstr>
      <vt:lpstr>Georgia Regular</vt:lpstr>
      <vt:lpstr>苹方-简</vt:lpstr>
      <vt:lpstr>微软雅黑</vt:lpstr>
      <vt:lpstr>汉仪旗黑</vt:lpstr>
      <vt:lpstr>Arial Unicode MS</vt:lpstr>
      <vt:lpstr>汉仪书宋二KW</vt:lpstr>
      <vt:lpstr>Calibri</vt:lpstr>
      <vt:lpstr>Helvetica Neue</vt:lpstr>
      <vt:lpstr>Corporate template-set Universiteit Leiden</vt:lpstr>
      <vt:lpstr>PowerPoint 演示文稿</vt:lpstr>
      <vt:lpstr> Outline </vt:lpstr>
      <vt:lpstr> Project Goals</vt:lpstr>
      <vt:lpstr> Othello Game</vt:lpstr>
      <vt:lpstr>Inspiration: AlphaGo Zero</vt:lpstr>
      <vt:lpstr>Inspiration: AlphaGo Zero</vt:lpstr>
      <vt:lpstr>Inspiration: AlphaGo Zero</vt:lpstr>
      <vt:lpstr>Design and Implementation    </vt:lpstr>
      <vt:lpstr>Design and Implementation    </vt:lpstr>
      <vt:lpstr>Design and Implement    </vt:lpstr>
      <vt:lpstr>Let's Play a Game   </vt:lpstr>
      <vt:lpstr> 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rob ferwerda</dc:creator>
  <cp:lastModifiedBy>lixiaonan</cp:lastModifiedBy>
  <cp:revision>33</cp:revision>
  <cp:lastPrinted>2022-05-18T12:38:24Z</cp:lastPrinted>
  <dcterms:created xsi:type="dcterms:W3CDTF">2022-05-18T12:38:24Z</dcterms:created>
  <dcterms:modified xsi:type="dcterms:W3CDTF">2022-05-18T12:38:24Z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C8CBB653FAA14F93BA88C1574CD93F14</vt:lpwstr>
  </property>
  <property fmtid="{D5CDD505-2E9C-101B-9397-08002B2CF9AE}" pid="3" name="KSOProductBuildVer">
    <vt:lpwstr>2052-3.0.0.4824</vt:lpwstr>
  </property>
</Properties>
</file>